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13"/>
  </p:notesMasterIdLst>
  <p:sldIdLst>
    <p:sldId id="426" r:id="rId2"/>
    <p:sldId id="423" r:id="rId3"/>
    <p:sldId id="424" r:id="rId4"/>
    <p:sldId id="425" r:id="rId5"/>
    <p:sldId id="427" r:id="rId6"/>
    <p:sldId id="428" r:id="rId7"/>
    <p:sldId id="429" r:id="rId8"/>
    <p:sldId id="430" r:id="rId9"/>
    <p:sldId id="431" r:id="rId10"/>
    <p:sldId id="432" r:id="rId11"/>
    <p:sldId id="433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0" autoAdjust="0"/>
  </p:normalViewPr>
  <p:slideViewPr>
    <p:cSldViewPr>
      <p:cViewPr varScale="1">
        <p:scale>
          <a:sx n="97" d="100"/>
          <a:sy n="97" d="100"/>
        </p:scale>
        <p:origin x="-7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E5CDB5A-7629-4DF0-898B-20D73EEC5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CDB5A-7629-4DF0-898B-20D73EEC511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31DD9-DE36-45A4-9D7B-FF75D3346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5DD53-4966-448A-BCFA-CBF4F9B79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40DAC-FB41-4BE3-8117-CA664C616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9CE1F-E06A-4858-AD3E-F72D3684B3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FF03A-C518-47CC-A138-979670EA8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C7060-9EC4-4CBA-8B25-AA2E1F018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367CE-32BE-40CC-A933-63DF5B155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13D88-1F11-4270-ACF6-D004DAD2F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E2789-BDEE-4BA2-A92B-534ADDE54D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366BF-2589-4715-A201-7E5DF1521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66C38DB-D66E-4D1A-9696-A910C3C6C9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Other Processes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95E644B-72D2-4D11-AF56-D19C6EDEBF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7" r:id="rId9"/>
    <p:sldLayoutId id="2147483685" r:id="rId10"/>
    <p:sldLayoutId id="2147483686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The Project Management Process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r>
              <a:rPr lang="en-US" sz="3600" dirty="0" smtClean="0"/>
              <a:t>Communication Facilitation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Other Processes</a:t>
            </a: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B2B470-BDBD-4CD7-82B4-4B8D5AD1BB99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/>
          <a:lstStyle/>
          <a:p>
            <a:r>
              <a:rPr lang="en-US" dirty="0" smtClean="0"/>
              <a:t>Writing Email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r>
              <a:rPr lang="en-US" b="1" dirty="0" smtClean="0"/>
              <a:t>3) Brevity is the soul of…</a:t>
            </a:r>
            <a:r>
              <a:rPr lang="en-US" b="1" i="1" dirty="0" smtClean="0"/>
              <a:t>getting a response</a:t>
            </a:r>
          </a:p>
          <a:p>
            <a:endParaRPr lang="en-US" b="1" dirty="0" smtClean="0"/>
          </a:p>
          <a:p>
            <a:pPr lvl="1"/>
            <a:r>
              <a:rPr lang="en-US" b="1" dirty="0" smtClean="0"/>
              <a:t>The Long Crafted Email: 1%</a:t>
            </a:r>
          </a:p>
          <a:p>
            <a:pPr lvl="2"/>
            <a:r>
              <a:rPr lang="en-US" b="1" dirty="0" smtClean="0"/>
              <a:t>Explores nuances</a:t>
            </a:r>
          </a:p>
          <a:p>
            <a:pPr lvl="2"/>
            <a:r>
              <a:rPr lang="en-US" b="1" dirty="0" smtClean="0"/>
              <a:t>Handling political hot potatoes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The Short Directed Email: 99%</a:t>
            </a:r>
          </a:p>
          <a:p>
            <a:pPr lvl="2"/>
            <a:r>
              <a:rPr lang="en-US" b="1" dirty="0" smtClean="0"/>
              <a:t>Make it </a:t>
            </a:r>
            <a:r>
              <a:rPr lang="en-US" b="1" dirty="0" err="1" smtClean="0"/>
              <a:t>ﬁt</a:t>
            </a:r>
            <a:r>
              <a:rPr lang="en-US" b="1" dirty="0" smtClean="0"/>
              <a:t> on one screen with </a:t>
            </a:r>
            <a:r>
              <a:rPr lang="en-US" b="1" i="1" dirty="0" smtClean="0"/>
              <a:t>no scrolling</a:t>
            </a:r>
            <a:r>
              <a:rPr lang="en-US" dirty="0" smtClean="0"/>
              <a:t>.</a:t>
            </a:r>
          </a:p>
          <a:p>
            <a:pPr lvl="2"/>
            <a:r>
              <a:rPr lang="en-US" b="1" dirty="0" smtClean="0"/>
              <a:t>Better still in the “review space”</a:t>
            </a:r>
          </a:p>
          <a:p>
            <a:pPr lvl="2"/>
            <a:r>
              <a:rPr lang="en-US" b="1" dirty="0" smtClean="0"/>
              <a:t>A concise email is much more likely to get action</a:t>
            </a:r>
          </a:p>
          <a:p>
            <a:pPr lvl="2"/>
            <a:endParaRPr lang="en-US" b="1" dirty="0" smtClean="0"/>
          </a:p>
          <a:p>
            <a:r>
              <a:rPr lang="en-US" b="1" dirty="0" smtClean="0"/>
              <a:t>But be </a:t>
            </a:r>
            <a:r>
              <a:rPr lang="en-US" b="1" dirty="0" err="1" smtClean="0"/>
              <a:t>presise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Other Processes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29CE1F-E06A-4858-AD3E-F72D3684B3D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81000" y="685800"/>
            <a:ext cx="4040188" cy="659352"/>
          </a:xfrm>
        </p:spPr>
        <p:txBody>
          <a:bodyPr/>
          <a:lstStyle/>
          <a:p>
            <a:r>
              <a:rPr lang="en-US" dirty="0" smtClean="0"/>
              <a:t>Bad Example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3"/>
          </p:nvPr>
        </p:nvSpPr>
        <p:spPr>
          <a:xfrm>
            <a:off x="4419600" y="685800"/>
            <a:ext cx="4041775" cy="654843"/>
          </a:xfrm>
        </p:spPr>
        <p:txBody>
          <a:bodyPr/>
          <a:lstStyle/>
          <a:p>
            <a:r>
              <a:rPr lang="en-US" dirty="0" smtClean="0"/>
              <a:t>Good Example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1295400"/>
            <a:ext cx="2971800" cy="5064920"/>
          </a:xfrm>
        </p:spPr>
        <p:txBody>
          <a:bodyPr/>
          <a:lstStyle/>
          <a:p>
            <a:pPr>
              <a:buNone/>
            </a:pPr>
            <a:r>
              <a:rPr lang="en-US" sz="1800" i="1" dirty="0" smtClean="0"/>
              <a:t>Subject: Proposal</a:t>
            </a:r>
            <a:endParaRPr lang="en-US" sz="1800" dirty="0" smtClean="0"/>
          </a:p>
          <a:p>
            <a:pPr>
              <a:buNone/>
            </a:pPr>
            <a:endParaRPr lang="en-US" sz="800" i="1" dirty="0" smtClean="0"/>
          </a:p>
          <a:p>
            <a:pPr>
              <a:buNone/>
            </a:pPr>
            <a:r>
              <a:rPr lang="en-US" sz="1800" i="1" dirty="0" smtClean="0"/>
              <a:t>Lynn,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i="1" dirty="0" smtClean="0"/>
              <a:t>Did you get my proposal last week? I haven't heard back and wanted to make sure.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i="1" dirty="0" smtClean="0"/>
              <a:t>Can you please call me so we can discuss?</a:t>
            </a:r>
          </a:p>
          <a:p>
            <a:pPr marL="0" indent="0">
              <a:buNone/>
            </a:pPr>
            <a:endParaRPr lang="en-US" sz="1800" i="1" dirty="0" smtClean="0"/>
          </a:p>
          <a:p>
            <a:pPr>
              <a:buNone/>
            </a:pPr>
            <a:r>
              <a:rPr lang="en-US" sz="1800" i="1" dirty="0" smtClean="0"/>
              <a:t>Thanks!</a:t>
            </a:r>
            <a:endParaRPr lang="en-US" sz="1800" dirty="0" smtClean="0"/>
          </a:p>
          <a:p>
            <a:pPr>
              <a:buNone/>
            </a:pPr>
            <a:r>
              <a:rPr lang="en-US" sz="1800" i="1" dirty="0" smtClean="0"/>
              <a:t>Peter</a:t>
            </a:r>
            <a:endParaRPr lang="en-US" sz="1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3733800" y="1295400"/>
            <a:ext cx="5257801" cy="5064920"/>
          </a:xfrm>
        </p:spPr>
        <p:txBody>
          <a:bodyPr/>
          <a:lstStyle/>
          <a:p>
            <a:pPr>
              <a:buNone/>
            </a:pPr>
            <a:r>
              <a:rPr lang="en-US" sz="1800" i="1" dirty="0" smtClean="0"/>
              <a:t>Subject: Checking On Reliable Landscapes Proposal</a:t>
            </a:r>
            <a:endParaRPr lang="en-US" sz="1800" dirty="0" smtClean="0"/>
          </a:p>
          <a:p>
            <a:pPr>
              <a:buNone/>
            </a:pPr>
            <a:endParaRPr lang="en-US" sz="800" i="1" dirty="0" smtClean="0"/>
          </a:p>
          <a:p>
            <a:pPr>
              <a:buNone/>
            </a:pPr>
            <a:r>
              <a:rPr lang="en-US" sz="1800" i="1" dirty="0" smtClean="0"/>
              <a:t>Lynn,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i="1" dirty="0" smtClean="0"/>
              <a:t>I just wanted to check that you have received the landscaping proposal I emailed to you last week. I haven't heard back and wanted to make sure it went through.</a:t>
            </a:r>
          </a:p>
          <a:p>
            <a:pPr marL="0" indent="0">
              <a:buNone/>
            </a:pPr>
            <a:endParaRPr lang="en-US" sz="800" i="1" dirty="0" smtClean="0"/>
          </a:p>
          <a:p>
            <a:pPr marL="0" indent="0">
              <a:buNone/>
            </a:pPr>
            <a:r>
              <a:rPr lang="en-US" sz="1800" i="1" dirty="0" smtClean="0"/>
              <a:t>Can you please call me by Thursday so we can discuss? This is when our discount offer expires, and I want to make sure you don't miss it!</a:t>
            </a:r>
          </a:p>
          <a:p>
            <a:pPr marL="0" indent="0">
              <a:buNone/>
            </a:pPr>
            <a:endParaRPr lang="en-US" sz="800" i="1" dirty="0" smtClean="0"/>
          </a:p>
          <a:p>
            <a:pPr marL="0" indent="0">
              <a:buNone/>
            </a:pPr>
            <a:r>
              <a:rPr lang="en-US" sz="1800" i="1" dirty="0" smtClean="0"/>
              <a:t>The quickest way to contact me is by cell phone.</a:t>
            </a:r>
          </a:p>
          <a:p>
            <a:pPr>
              <a:buNone/>
            </a:pPr>
            <a:r>
              <a:rPr lang="en-US" sz="1800" i="1" dirty="0" smtClean="0"/>
              <a:t>Thanks!</a:t>
            </a:r>
            <a:br>
              <a:rPr lang="en-US" sz="1800" i="1" dirty="0" smtClean="0"/>
            </a:br>
            <a:endParaRPr lang="en-US" sz="1800" dirty="0" smtClean="0"/>
          </a:p>
          <a:p>
            <a:pPr marL="0" indent="0">
              <a:buNone/>
            </a:pPr>
            <a:r>
              <a:rPr lang="en-US" sz="1800" i="1" dirty="0" smtClean="0"/>
              <a:t>Peter </a:t>
            </a:r>
            <a:r>
              <a:rPr lang="en-US" sz="1800" i="1" dirty="0" err="1" smtClean="0"/>
              <a:t>Schuell</a:t>
            </a:r>
            <a:r>
              <a:rPr lang="en-US" sz="1800" i="1" dirty="0" smtClean="0"/>
              <a:t>, Owner</a:t>
            </a:r>
            <a:br>
              <a:rPr lang="en-US" sz="1800" i="1" dirty="0" smtClean="0"/>
            </a:br>
            <a:r>
              <a:rPr lang="en-US" sz="1800" i="1" dirty="0" smtClean="0"/>
              <a:t>Reliable Landscaping, Inc.</a:t>
            </a:r>
            <a:br>
              <a:rPr lang="en-US" sz="1800" i="1" dirty="0" smtClean="0"/>
            </a:br>
            <a:r>
              <a:rPr lang="en-US" sz="1800" i="1" dirty="0" smtClean="0"/>
              <a:t>555.135.4598 (office)</a:t>
            </a:r>
            <a:br>
              <a:rPr lang="en-US" sz="1800" i="1" dirty="0" smtClean="0"/>
            </a:br>
            <a:r>
              <a:rPr lang="en-US" sz="1800" i="1" dirty="0" smtClean="0"/>
              <a:t>555.135.2929 (cell)</a:t>
            </a:r>
          </a:p>
          <a:p>
            <a:pPr>
              <a:buNone/>
            </a:pPr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Other Processes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29CE1F-E06A-4858-AD3E-F72D3684B3D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/>
          <a:lstStyle/>
          <a:p>
            <a:r>
              <a:rPr lang="en-US" dirty="0" smtClean="0"/>
              <a:t>Meeting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Planning Meetings</a:t>
            </a:r>
          </a:p>
          <a:p>
            <a:pPr lvl="1"/>
            <a:r>
              <a:rPr lang="en-US" dirty="0" smtClean="0"/>
              <a:t>Review of progress against schedule</a:t>
            </a:r>
          </a:p>
          <a:p>
            <a:pPr lvl="1"/>
            <a:r>
              <a:rPr lang="en-US" dirty="0" smtClean="0"/>
              <a:t>Update plan, identify pain points and dependencies</a:t>
            </a:r>
          </a:p>
          <a:p>
            <a:pPr lvl="1"/>
            <a:r>
              <a:rPr lang="en-US" dirty="0" smtClean="0"/>
              <a:t>Publically call team leads to task</a:t>
            </a:r>
          </a:p>
          <a:p>
            <a:r>
              <a:rPr lang="en-US" dirty="0" smtClean="0"/>
              <a:t>Content Meetings</a:t>
            </a:r>
          </a:p>
          <a:p>
            <a:pPr lvl="1"/>
            <a:r>
              <a:rPr lang="en-US" dirty="0" smtClean="0"/>
              <a:t>Regular meetings focused around content topics</a:t>
            </a:r>
          </a:p>
          <a:p>
            <a:pPr lvl="1"/>
            <a:r>
              <a:rPr lang="en-US" dirty="0" smtClean="0"/>
              <a:t>E.G. “Reporting”, “Backend API”</a:t>
            </a:r>
          </a:p>
          <a:p>
            <a:pPr lvl="1"/>
            <a:r>
              <a:rPr lang="en-US" dirty="0" smtClean="0"/>
              <a:t>Make decision, Record them, Communicate them</a:t>
            </a:r>
          </a:p>
          <a:p>
            <a:pPr lvl="1"/>
            <a:r>
              <a:rPr lang="en-US" dirty="0" smtClean="0"/>
              <a:t>Use of the “Rolling Email”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Other Processes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29CE1F-E06A-4858-AD3E-F72D3684B3D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42950"/>
          </a:xfrm>
        </p:spPr>
        <p:txBody>
          <a:bodyPr/>
          <a:lstStyle/>
          <a:p>
            <a:r>
              <a:rPr lang="en-US" dirty="0" smtClean="0"/>
              <a:t>Meeting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876800"/>
          </a:xfrm>
        </p:spPr>
        <p:txBody>
          <a:bodyPr/>
          <a:lstStyle/>
          <a:p>
            <a:r>
              <a:rPr lang="en-US" dirty="0" smtClean="0"/>
              <a:t>Issues Meetings</a:t>
            </a:r>
          </a:p>
          <a:p>
            <a:pPr lvl="1"/>
            <a:r>
              <a:rPr lang="en-US" dirty="0" smtClean="0"/>
              <a:t>Regularly schedule meeting (</a:t>
            </a:r>
            <a:r>
              <a:rPr lang="en-US" dirty="0" err="1" smtClean="0"/>
              <a:t>ie</a:t>
            </a:r>
            <a:r>
              <a:rPr lang="en-US" dirty="0" smtClean="0"/>
              <a:t>. open in everyone’s schedule)</a:t>
            </a:r>
          </a:p>
          <a:p>
            <a:pPr lvl="1"/>
            <a:r>
              <a:rPr lang="en-US" dirty="0" smtClean="0"/>
              <a:t>Issues gathered the day before and distributed</a:t>
            </a:r>
          </a:p>
          <a:p>
            <a:pPr lvl="1"/>
            <a:r>
              <a:rPr lang="en-US" dirty="0" smtClean="0"/>
              <a:t>Issue initiator indicates required attendance</a:t>
            </a:r>
          </a:p>
          <a:p>
            <a:r>
              <a:rPr lang="en-US" dirty="0" smtClean="0"/>
              <a:t>QA Meetings</a:t>
            </a:r>
          </a:p>
          <a:p>
            <a:pPr lvl="1"/>
            <a:r>
              <a:rPr lang="en-US" dirty="0" smtClean="0"/>
              <a:t>Planning</a:t>
            </a:r>
          </a:p>
          <a:p>
            <a:pPr lvl="2"/>
            <a:r>
              <a:rPr lang="en-US" dirty="0" smtClean="0"/>
              <a:t>Discussion with business</a:t>
            </a:r>
          </a:p>
          <a:p>
            <a:pPr lvl="2"/>
            <a:r>
              <a:rPr lang="en-US" dirty="0" smtClean="0"/>
              <a:t>Discussion with developers</a:t>
            </a:r>
          </a:p>
          <a:p>
            <a:pPr lvl="1"/>
            <a:r>
              <a:rPr lang="en-US" dirty="0" smtClean="0"/>
              <a:t>Regular Review of open tickets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Other Processes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29CE1F-E06A-4858-AD3E-F72D3684B3D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71550"/>
          </a:xfrm>
        </p:spPr>
        <p:txBody>
          <a:bodyPr/>
          <a:lstStyle/>
          <a:p>
            <a:r>
              <a:rPr lang="en-US" dirty="0" smtClean="0"/>
              <a:t>Meeting Modalities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Modalities</a:t>
            </a:r>
          </a:p>
          <a:p>
            <a:pPr lvl="1"/>
            <a:r>
              <a:rPr lang="en-US" dirty="0" smtClean="0"/>
              <a:t>In person</a:t>
            </a:r>
          </a:p>
          <a:p>
            <a:pPr lvl="1"/>
            <a:r>
              <a:rPr lang="en-US" dirty="0" smtClean="0"/>
              <a:t>Video Conference</a:t>
            </a:r>
          </a:p>
          <a:p>
            <a:pPr lvl="1"/>
            <a:r>
              <a:rPr lang="en-US" dirty="0" smtClean="0"/>
              <a:t>Voice Conference</a:t>
            </a:r>
          </a:p>
          <a:p>
            <a:pPr lvl="1"/>
            <a:r>
              <a:rPr lang="en-US" dirty="0" smtClean="0"/>
              <a:t>Shared Desktop + Voice Conference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Pros/Cons of each?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Other Processes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29CE1F-E06A-4858-AD3E-F72D3684B3D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66750"/>
          </a:xfrm>
        </p:spPr>
        <p:txBody>
          <a:bodyPr/>
          <a:lstStyle/>
          <a:p>
            <a:r>
              <a:rPr lang="en-US" dirty="0" smtClean="0"/>
              <a:t>Face to Face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876800"/>
          </a:xfrm>
        </p:spPr>
        <p:txBody>
          <a:bodyPr/>
          <a:lstStyle/>
          <a:p>
            <a:r>
              <a:rPr lang="en-US" dirty="0" smtClean="0"/>
              <a:t>A verbal message is affected by:</a:t>
            </a:r>
          </a:p>
          <a:p>
            <a:pPr lvl="1"/>
            <a:r>
              <a:rPr lang="en-US" b="1" dirty="0" smtClean="0"/>
              <a:t>The message itself</a:t>
            </a:r>
          </a:p>
          <a:p>
            <a:pPr lvl="1"/>
            <a:r>
              <a:rPr lang="en-US" b="1" dirty="0" err="1" smtClean="0"/>
              <a:t>Paralingual</a:t>
            </a:r>
            <a:r>
              <a:rPr lang="en-US" b="1" dirty="0" smtClean="0"/>
              <a:t> attributes </a:t>
            </a:r>
            <a:r>
              <a:rPr lang="en-US" dirty="0" smtClean="0"/>
              <a:t>of the message (</a:t>
            </a:r>
            <a:r>
              <a:rPr lang="en-US" dirty="0" err="1" smtClean="0"/>
              <a:t>ie</a:t>
            </a:r>
            <a:r>
              <a:rPr lang="en-US" dirty="0" smtClean="0"/>
              <a:t>. the pitch, tone, and inflections in the speaker's voice)</a:t>
            </a:r>
          </a:p>
          <a:p>
            <a:pPr lvl="1"/>
            <a:r>
              <a:rPr lang="en-US" b="1" dirty="0" smtClean="0"/>
              <a:t>Nonverbal communication </a:t>
            </a:r>
            <a:r>
              <a:rPr lang="en-US" dirty="0" smtClean="0"/>
              <a:t>(</a:t>
            </a:r>
            <a:r>
              <a:rPr lang="en-US" dirty="0" err="1" smtClean="0"/>
              <a:t>ie</a:t>
            </a:r>
            <a:r>
              <a:rPr lang="en-US" dirty="0" smtClean="0"/>
              <a:t>. Posture, facial expression, shoulders, tugging on the ears, crossed arms, hand signals)</a:t>
            </a:r>
          </a:p>
          <a:p>
            <a:r>
              <a:rPr lang="en-US" dirty="0" smtClean="0"/>
              <a:t>To be an effective communicator, you must ask questions. </a:t>
            </a:r>
          </a:p>
          <a:p>
            <a:pPr lvl="1"/>
            <a:r>
              <a:rPr lang="en-US" dirty="0" smtClean="0"/>
              <a:t>Do you understand me? </a:t>
            </a:r>
          </a:p>
          <a:p>
            <a:pPr lvl="1"/>
            <a:r>
              <a:rPr lang="en-US" dirty="0" smtClean="0"/>
              <a:t>Questions help the project team, ask for clarification, and achieve an exact transfer of knowledge.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Other Processes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29CE1F-E06A-4858-AD3E-F72D3684B3D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42950"/>
          </a:xfrm>
        </p:spPr>
        <p:txBody>
          <a:bodyPr/>
          <a:lstStyle/>
          <a:p>
            <a:r>
              <a:rPr lang="en-US" dirty="0" smtClean="0"/>
              <a:t>Writing Email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00600"/>
          </a:xfrm>
        </p:spPr>
        <p:txBody>
          <a:bodyPr/>
          <a:lstStyle/>
          <a:p>
            <a:r>
              <a:rPr lang="en-US" b="1" dirty="0" smtClean="0"/>
              <a:t>1) Understand </a:t>
            </a:r>
            <a:r>
              <a:rPr lang="en-US" b="1" i="1" dirty="0" smtClean="0"/>
              <a:t>why</a:t>
            </a:r>
            <a:r>
              <a:rPr lang="en-US" b="1" dirty="0" smtClean="0"/>
              <a:t> you’re writing</a:t>
            </a:r>
          </a:p>
          <a:p>
            <a:r>
              <a:rPr lang="en-US" dirty="0" smtClean="0"/>
              <a:t> have explicit answers for two questions:</a:t>
            </a:r>
          </a:p>
          <a:p>
            <a:pPr lvl="1"/>
            <a:r>
              <a:rPr lang="en-US" dirty="0" smtClean="0"/>
              <a:t>Why am I writing this?</a:t>
            </a:r>
          </a:p>
          <a:p>
            <a:pPr lvl="1"/>
            <a:r>
              <a:rPr lang="en-US" dirty="0" smtClean="0"/>
              <a:t>What exactly do I want the result of this message to be?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Other Processes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29CE1F-E06A-4858-AD3E-F72D3684B3D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r>
              <a:rPr lang="en-US" dirty="0" smtClean="0"/>
              <a:t>Writing Email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r>
              <a:rPr lang="en-US" b="1" dirty="0" smtClean="0"/>
              <a:t>2) Get what you need</a:t>
            </a:r>
          </a:p>
          <a:p>
            <a:pPr lvl="1"/>
            <a:r>
              <a:rPr lang="en-US" dirty="0" smtClean="0"/>
              <a:t>Really just three basic types of business email.</a:t>
            </a:r>
          </a:p>
          <a:p>
            <a:pPr lvl="2"/>
            <a:r>
              <a:rPr lang="en-US" dirty="0" smtClean="0"/>
              <a:t>Providing information - “Larry Tate will be in the </a:t>
            </a:r>
            <a:r>
              <a:rPr lang="en-US" dirty="0" err="1" smtClean="0"/>
              <a:t>ofﬁce</a:t>
            </a:r>
            <a:r>
              <a:rPr lang="en-US" dirty="0" smtClean="0"/>
              <a:t> Monday at 10.”</a:t>
            </a:r>
          </a:p>
          <a:p>
            <a:pPr lvl="2"/>
            <a:r>
              <a:rPr lang="en-US" dirty="0" smtClean="0"/>
              <a:t>Requesting information - “Where did you put the ‘Larry Tate’ </a:t>
            </a:r>
            <a:r>
              <a:rPr lang="en-US" dirty="0" err="1" smtClean="0"/>
              <a:t>ﬁle</a:t>
            </a:r>
            <a:r>
              <a:rPr lang="en-US" dirty="0" smtClean="0"/>
              <a:t>?”</a:t>
            </a:r>
          </a:p>
          <a:p>
            <a:pPr lvl="2"/>
            <a:r>
              <a:rPr lang="en-US" dirty="0" smtClean="0"/>
              <a:t>Requesting action - “Will you call Larry Tate’s admin to </a:t>
            </a:r>
            <a:r>
              <a:rPr lang="en-US" dirty="0" err="1" smtClean="0"/>
              <a:t>conﬁrm</a:t>
            </a:r>
            <a:r>
              <a:rPr lang="en-US" dirty="0" smtClean="0"/>
              <a:t> our meeting on Monday?”</a:t>
            </a:r>
          </a:p>
          <a:p>
            <a:pPr lvl="1"/>
            <a:r>
              <a:rPr lang="en-US" dirty="0" smtClean="0"/>
              <a:t>The recipient must immediately know which type of email it is.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Other Processes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29CE1F-E06A-4858-AD3E-F72D3684B3D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r>
              <a:rPr lang="en-US" dirty="0" smtClean="0"/>
              <a:t>Writing Email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r>
              <a:rPr lang="en-US" b="1" dirty="0" smtClean="0"/>
              <a:t>3) Make One Point per Email</a:t>
            </a:r>
          </a:p>
          <a:p>
            <a:r>
              <a:rPr lang="en-US" dirty="0" smtClean="0"/>
              <a:t>If you need to communicate a number of different things:</a:t>
            </a:r>
          </a:p>
          <a:p>
            <a:pPr lvl="1"/>
            <a:r>
              <a:rPr lang="en-US" b="1" dirty="0" smtClean="0"/>
              <a:t>Consider writing a separate email on each subject</a:t>
            </a:r>
            <a:r>
              <a:rPr lang="en-US" dirty="0" smtClean="0"/>
              <a:t>, especially if they related to different topics or have different timescales.</a:t>
            </a:r>
          </a:p>
          <a:p>
            <a:pPr lvl="1"/>
            <a:r>
              <a:rPr lang="en-US" dirty="0" smtClean="0"/>
              <a:t>Consider presenting each point in a separate, numbered paragraph, especially if relate to the same project.</a:t>
            </a:r>
          </a:p>
          <a:p>
            <a:r>
              <a:rPr lang="en-US" dirty="0" smtClean="0"/>
              <a:t>Making each point stand out, significantly increasing the likelihood that each point will be addressed.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Other Processes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29CE1F-E06A-4858-AD3E-F72D3684B3D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/>
          <a:lstStyle/>
          <a:p>
            <a:r>
              <a:rPr lang="en-US" dirty="0" smtClean="0"/>
              <a:t>Writing Email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r>
              <a:rPr lang="en-US" b="1" dirty="0" smtClean="0"/>
              <a:t>3) Write a great </a:t>
            </a:r>
            <a:r>
              <a:rPr lang="en-US" b="1" i="1" dirty="0" smtClean="0"/>
              <a:t>Subject</a:t>
            </a:r>
            <a:r>
              <a:rPr lang="en-US" b="1" dirty="0" smtClean="0"/>
              <a:t> line</a:t>
            </a:r>
          </a:p>
          <a:p>
            <a:r>
              <a:rPr lang="en-US" dirty="0" smtClean="0"/>
              <a:t>Help your recipient to </a:t>
            </a:r>
          </a:p>
          <a:p>
            <a:pPr lvl="1"/>
            <a:r>
              <a:rPr lang="en-US" dirty="0" smtClean="0"/>
              <a:t>immediately understand why you’ve sent them an email</a:t>
            </a:r>
          </a:p>
          <a:p>
            <a:pPr lvl="1"/>
            <a:r>
              <a:rPr lang="en-US" dirty="0" smtClean="0"/>
              <a:t>quickly determine what kind of response or action it requires</a:t>
            </a:r>
          </a:p>
          <a:p>
            <a:r>
              <a:rPr lang="en-US" dirty="0" smtClean="0"/>
              <a:t>Avoid “Hi,” “One more thing…,” or “FYI,” </a:t>
            </a:r>
          </a:p>
          <a:p>
            <a:r>
              <a:rPr lang="en-US" dirty="0" smtClean="0"/>
              <a:t>Best is a short summary of the most important points</a:t>
            </a:r>
          </a:p>
          <a:p>
            <a:pPr lvl="1"/>
            <a:r>
              <a:rPr lang="en-US" dirty="0" smtClean="0"/>
              <a:t>Lunch </a:t>
            </a:r>
            <a:r>
              <a:rPr lang="en-US" dirty="0" err="1" smtClean="0"/>
              <a:t>resched</a:t>
            </a:r>
            <a:r>
              <a:rPr lang="en-US" dirty="0" smtClean="0"/>
              <a:t> to Friday @ 1pm</a:t>
            </a:r>
          </a:p>
          <a:p>
            <a:pPr lvl="1"/>
            <a:r>
              <a:rPr lang="en-US" dirty="0" smtClean="0"/>
              <a:t>Reminder: Monday is "St. </a:t>
            </a:r>
            <a:r>
              <a:rPr lang="en-US" dirty="0" err="1" smtClean="0"/>
              <a:t>Bono’s</a:t>
            </a:r>
            <a:r>
              <a:rPr lang="en-US" dirty="0" smtClean="0"/>
              <a:t> Day"–no classes</a:t>
            </a:r>
          </a:p>
          <a:p>
            <a:pPr lvl="1"/>
            <a:r>
              <a:rPr lang="en-US" dirty="0" smtClean="0"/>
              <a:t>REQ: Resend Larry Tate zip </a:t>
            </a:r>
            <a:r>
              <a:rPr lang="en-US" dirty="0" err="1" smtClean="0"/>
              <a:t>ﬁle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HELP: I’ve lost the source code?</a:t>
            </a:r>
          </a:p>
          <a:p>
            <a:pPr lvl="1"/>
            <a:r>
              <a:rPr lang="en-US" dirty="0" smtClean="0"/>
              <a:t>Thanks for the new liver–works great!</a:t>
            </a:r>
          </a:p>
          <a:p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Other Processes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29CE1F-E06A-4858-AD3E-F72D3684B3D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ftEng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SoftEngTheme</Template>
  <TotalTime>1095</TotalTime>
  <Words>487</Words>
  <Application>Microsoft Office PowerPoint</Application>
  <PresentationFormat>On-screen Show (4:3)</PresentationFormat>
  <Paragraphs>135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SoftEngTheme</vt:lpstr>
      <vt:lpstr>The Project Management Process</vt:lpstr>
      <vt:lpstr>Meeting Types</vt:lpstr>
      <vt:lpstr>Meeting Types</vt:lpstr>
      <vt:lpstr>Meeting Modalities</vt:lpstr>
      <vt:lpstr>Face to Face Communication</vt:lpstr>
      <vt:lpstr>Writing Email</vt:lpstr>
      <vt:lpstr>Writing Email</vt:lpstr>
      <vt:lpstr>Writing Email</vt:lpstr>
      <vt:lpstr>Writing Email</vt:lpstr>
      <vt:lpstr>Writing Email</vt:lpstr>
      <vt:lpstr>Slide 11</vt:lpstr>
    </vt:vector>
  </TitlesOfParts>
  <Company>CSE,IIT 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- Monitoring and Control</dc:title>
  <dc:creator>Andrew Rau-Chaplin</dc:creator>
  <cp:lastModifiedBy>Max</cp:lastModifiedBy>
  <cp:revision>44</cp:revision>
  <dcterms:created xsi:type="dcterms:W3CDTF">2002-04-02T09:46:24Z</dcterms:created>
  <dcterms:modified xsi:type="dcterms:W3CDTF">2013-01-19T12:35:39Z</dcterms:modified>
</cp:coreProperties>
</file>